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40" r:id="rId2"/>
    <p:sldId id="483" r:id="rId3"/>
    <p:sldId id="428" r:id="rId4"/>
    <p:sldId id="495" r:id="rId5"/>
    <p:sldId id="494" r:id="rId6"/>
    <p:sldId id="512" r:id="rId7"/>
    <p:sldId id="519" r:id="rId8"/>
    <p:sldId id="523" r:id="rId9"/>
    <p:sldId id="520" r:id="rId10"/>
    <p:sldId id="521" r:id="rId11"/>
    <p:sldId id="522" r:id="rId12"/>
    <p:sldId id="527" r:id="rId13"/>
    <p:sldId id="528" r:id="rId14"/>
    <p:sldId id="529" r:id="rId15"/>
    <p:sldId id="530" r:id="rId16"/>
    <p:sldId id="531" r:id="rId17"/>
    <p:sldId id="532" r:id="rId18"/>
    <p:sldId id="514" r:id="rId19"/>
    <p:sldId id="515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3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1577" autoAdjust="0"/>
  </p:normalViewPr>
  <p:slideViewPr>
    <p:cSldViewPr>
      <p:cViewPr varScale="1">
        <p:scale>
          <a:sx n="101" d="100"/>
          <a:sy n="101" d="100"/>
        </p:scale>
        <p:origin x="177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4C34-1211-461A-8A53-8161F8C3451C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4E52A-A725-4EDB-9328-A6ECECB8F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5635-6A41-436A-BF21-1C81B037E2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5%D0%BE%D1%8D%D0%BD%D1%86%D0%B5%D1%84%D0%B0%D0%BB%D0%BE%D0%B3%D1%80%D0%B0%D1%84%D0%B8%D1%8F" TargetMode="External"/><Relationship Id="rId2" Type="http://schemas.openxmlformats.org/officeDocument/2006/relationships/hyperlink" Target="https://ru.wikipedia.org/wiki/%D0%AD%D0%BB%D0%B5%D0%BA%D1%82%D1%80%D0%BE%D1%8D%D0%BD%D1%86%D0%B5%D1%84%D0%B0%D0%BB%D0%BE%D0%B3%D1%80%D0%B0%D1%84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0%B3%D0%BD%D0%B8%D1%82%D0%BE%D1%8D%D0%BD%D1%86%D0%B5%D1%84%D0%B0%D0%BB%D0%BE%D0%B3%D1%80%D0%B0%D1%84%D0%B8%D1%8F" TargetMode="External"/><Relationship Id="rId5" Type="http://schemas.openxmlformats.org/officeDocument/2006/relationships/hyperlink" Target="https://ru.wikipedia.org/w/index.php?title=%D0%9F%D0%BD%D0%B5%D0%B2%D0%BC%D0%BE%D1%8D%D0%BD%D1%86%D0%B5%D1%84%D0%B0%D0%BB%D0%BE%D0%B3%D1%80%D0%B0%D1%84%D0%B8%D1%8F&amp;action=edit&amp;redlink=1" TargetMode="External"/><Relationship Id="rId4" Type="http://schemas.openxmlformats.org/officeDocument/2006/relationships/hyperlink" Target="https://ru.wikipedia.org/wiki/%D0%AD%D1%85%D0%BE%D1%8D%D0%BD%D1%86%D0%B5%D1%84%D0%B0%D0%BB%D0%BE%D0%B3%D1%80%D0%B0%D1%84%D0%B8%D1%8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Лекция 6.</a:t>
            </a:r>
            <a:r>
              <a:rPr lang="ru-RU" sz="4800" dirty="0">
                <a:solidFill>
                  <a:srgbClr val="7030A0"/>
                </a:solidFill>
              </a:rPr>
              <a:t> </a:t>
            </a:r>
          </a:p>
          <a:p>
            <a:pPr algn="ctr"/>
            <a:endParaRPr lang="kk-KZ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Неврология мен нейрохирургиядағы дәлелді медицинаның және биомедициналық ақпаратты өңдеу әдістері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6733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Электроэнцефалограмма при эпилепсии</a:t>
            </a:r>
          </a:p>
        </p:txBody>
      </p:sp>
      <p:pic>
        <p:nvPicPr>
          <p:cNvPr id="46082" name="Picture 2" descr="https://fb.ru/misc/i/gallery/28542/2531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Видеоэлектроэнцефалограмма</a:t>
            </a:r>
            <a:r>
              <a:rPr lang="ru-RU" b="1" dirty="0">
                <a:solidFill>
                  <a:srgbClr val="FF0000"/>
                </a:solidFill>
              </a:rPr>
              <a:t> при эпилепсии</a:t>
            </a:r>
          </a:p>
        </p:txBody>
      </p:sp>
      <p:pic>
        <p:nvPicPr>
          <p:cNvPr id="47106" name="Picture 2" descr="http://proepilepsy.ru/images/2015/sharp-wa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tomografa.net/wp-content/uploads/2017/09/1489329231_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0-tub-kz.yandex.net/i?id=1966086261e8700116ac53efa660fc5d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Видеоэлектроэнцефалограмма</a:t>
            </a:r>
            <a:r>
              <a:rPr lang="ru-RU" b="1" dirty="0">
                <a:solidFill>
                  <a:srgbClr val="FF0000"/>
                </a:solidFill>
              </a:rPr>
              <a:t> при гематоме </a:t>
            </a:r>
          </a:p>
        </p:txBody>
      </p:sp>
      <p:pic>
        <p:nvPicPr>
          <p:cNvPr id="56322" name="Picture 2" descr="http://davaiknam.ru/texts/823/822607/822607_html_m1efbeed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Видеоэлектроэнцефалограмма</a:t>
            </a:r>
            <a:r>
              <a:rPr lang="ru-RU" b="1" dirty="0">
                <a:solidFill>
                  <a:srgbClr val="FF0000"/>
                </a:solidFill>
              </a:rPr>
              <a:t> при опухоли головного мозга</a:t>
            </a:r>
          </a:p>
        </p:txBody>
      </p:sp>
      <p:pic>
        <p:nvPicPr>
          <p:cNvPr id="57346" name="Picture 2" descr="http://tredex-company.com/sites/default/files/images/products/expert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Детский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церебральный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паралич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8370" name="Picture 2" descr="https://www.zdravosil.ru/uploads/posts/2014-12/181-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100" b="1" dirty="0">
                <a:solidFill>
                  <a:srgbClr val="0070C0"/>
                </a:solidFill>
              </a:rPr>
              <a:t>Закрытая черепно-мозговая травма, ушиб головного мозга.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sz="3100" b="1" dirty="0">
              <a:solidFill>
                <a:srgbClr val="0070C0"/>
              </a:solidFill>
            </a:endParaRPr>
          </a:p>
        </p:txBody>
      </p:sp>
      <p:pic>
        <p:nvPicPr>
          <p:cNvPr id="59394" name="Picture 2" descr="https://www.zdravosil.ru/uploads/posts/2014-12/181-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kz.yandex.net/i?id=3a8d7c325af1285ba889ee60a88d998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7272"/>
            <a:ext cx="10501354" cy="7759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ooboone.com/wp-content/uploads/2016/02/Boy-Who-Lost-Half-Skul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/>
              <a:t> Энцефалография. 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Это - исследование головного мозга с записью изображений или значений физических величин:</a:t>
            </a:r>
          </a:p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Энцефалогра́мма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графическое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изобра-жение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график или набор графиков, получаемые при исследовании головного мозга путём энцефалографии.</a:t>
            </a:r>
          </a:p>
          <a:p>
            <a:pPr algn="just"/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100" b="1" dirty="0">
                <a:solidFill>
                  <a:srgbClr val="0070C0"/>
                </a:solidFill>
              </a:rPr>
              <a:t>Электроэнцефалография при гидроцефалии у детей</a:t>
            </a:r>
            <a:br>
              <a:rPr lang="ru-RU" sz="3100" b="1" dirty="0"/>
            </a:br>
            <a:br>
              <a:rPr lang="ru-RU" sz="3100" b="1" dirty="0"/>
            </a:b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60418" name="AutoShape 2" descr="https://studfiles.net/html/2706/1060/html_P57eBxOzt9.NmSe/img-0wZ1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s://studfiles.net/html/2706/1060/html_P57eBxOzt9.NmSe/img-0wZ1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2" name="Picture 6" descr="https://s2.postimg.cc/rzqgetlq1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100" b="1" dirty="0">
                <a:solidFill>
                  <a:srgbClr val="0070C0"/>
                </a:solidFill>
              </a:rPr>
              <a:t>Эхинококкоз головного мозга</a:t>
            </a:r>
            <a:br>
              <a:rPr lang="ru-RU" sz="3100" b="1" dirty="0"/>
            </a:br>
            <a:br>
              <a:rPr lang="ru-RU" sz="3100" b="1" dirty="0"/>
            </a:b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60418" name="AutoShape 2" descr="https://studfiles.net/html/2706/1060/html_P57eBxOzt9.NmSe/img-0wZ1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s://studfiles.net/html/2706/1060/html_P57eBxOzt9.NmSe/img-0wZ1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https://radiomed.ru/sites/default/files/field/comment_node_book/slayd14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100" b="1" dirty="0">
                <a:solidFill>
                  <a:srgbClr val="0070C0"/>
                </a:solidFill>
              </a:rPr>
              <a:t>Электроэнцефалография при эхинококкозе головного мозга</a:t>
            </a:r>
            <a:br>
              <a:rPr lang="ru-RU" sz="3100" b="1" dirty="0"/>
            </a:br>
            <a:br>
              <a:rPr lang="ru-RU" sz="3100" b="1" dirty="0"/>
            </a:b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60418" name="AutoShape 2" descr="https://studfiles.net/html/2706/1060/html_P57eBxOzt9.NmSe/img-0wZ1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s://studfiles.net/html/2706/1060/html_P57eBxOzt9.NmSe/img-0wZ1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http://tredex-company.com/sites/default/files/images/products/expert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002060"/>
                </a:solidFill>
              </a:rPr>
              <a:t>Реоэнцефалография</a:t>
            </a:r>
            <a:r>
              <a:rPr lang="ru-RU" sz="4800" b="1" dirty="0">
                <a:solidFill>
                  <a:srgbClr val="002060"/>
                </a:solidFill>
              </a:rPr>
              <a:t> (РЭГ)   </a:t>
            </a:r>
          </a:p>
          <a:p>
            <a:pPr algn="just"/>
            <a:r>
              <a:rPr lang="ru-RU" sz="3200" b="1" dirty="0">
                <a:solidFill>
                  <a:srgbClr val="00B0F0"/>
                </a:solidFill>
              </a:rPr>
              <a:t>      Является одним из диагностических методов выявления патологии мозгового </a:t>
            </a:r>
            <a:r>
              <a:rPr lang="ru-RU" sz="3200" b="1" dirty="0" err="1">
                <a:solidFill>
                  <a:srgbClr val="00B0F0"/>
                </a:solidFill>
              </a:rPr>
              <a:t>крово-обращения</a:t>
            </a:r>
            <a:r>
              <a:rPr lang="ru-RU" sz="3200" b="1" dirty="0">
                <a:solidFill>
                  <a:srgbClr val="00B0F0"/>
                </a:solidFill>
              </a:rPr>
              <a:t>. </a:t>
            </a:r>
          </a:p>
          <a:p>
            <a:pPr algn="just"/>
            <a:r>
              <a:rPr lang="ru-RU" sz="3200" b="1" dirty="0">
                <a:solidFill>
                  <a:srgbClr val="00B0F0"/>
                </a:solidFill>
              </a:rPr>
              <a:t>      Основан он на том, что пульсовые колебания кровенаполнения сосудов влияют на электрическое сопротивление. Эта разница величин фиксируется прибором и отображается в виде графика. РЭГ даёт косвенную информацию о состоянии сосудов головного мозга, венозном оттоке, поэтому назначают </a:t>
            </a:r>
            <a:r>
              <a:rPr lang="ru-RU" sz="3200" b="1" dirty="0" err="1">
                <a:solidFill>
                  <a:srgbClr val="00B0F0"/>
                </a:solidFill>
              </a:rPr>
              <a:t>реоэнцефалографию</a:t>
            </a:r>
            <a:r>
              <a:rPr lang="ru-RU" sz="3200" b="1" dirty="0">
                <a:solidFill>
                  <a:srgbClr val="00B0F0"/>
                </a:solidFill>
              </a:rPr>
              <a:t> по определённым показаниям.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moydiagnos.ru/wp-content/uploads/2019/07/rasshifrovka-rehg-sosudov-golovnogo-mozg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warcastle.ru/wp-content/uploads/2019/wscreenshot-hd2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0070C0"/>
                </a:solidFill>
              </a:rPr>
              <a:t>Магнитоэнцефалография</a:t>
            </a:r>
            <a:r>
              <a:rPr lang="ru-RU" sz="3200" dirty="0">
                <a:solidFill>
                  <a:srgbClr val="0070C0"/>
                </a:solidFill>
              </a:rPr>
              <a:t> (</a:t>
            </a:r>
            <a:r>
              <a:rPr lang="ru-RU" sz="3200" b="1" dirty="0" err="1">
                <a:solidFill>
                  <a:srgbClr val="0070C0"/>
                </a:solidFill>
              </a:rPr>
              <a:t>магнитоэнцефалограмма</a:t>
            </a:r>
            <a:r>
              <a:rPr lang="ru-RU" sz="3200" dirty="0">
                <a:solidFill>
                  <a:srgbClr val="0070C0"/>
                </a:solidFill>
              </a:rPr>
              <a:t> - </a:t>
            </a:r>
            <a:r>
              <a:rPr lang="ru-RU" sz="3200" dirty="0" err="1">
                <a:solidFill>
                  <a:srgbClr val="0070C0"/>
                </a:solidFill>
              </a:rPr>
              <a:t>мэг</a:t>
            </a:r>
            <a:r>
              <a:rPr lang="ru-RU" sz="3200" dirty="0">
                <a:solidFill>
                  <a:srgbClr val="0070C0"/>
                </a:solidFill>
              </a:rPr>
              <a:t>) (англ. </a:t>
            </a:r>
            <a:r>
              <a:rPr lang="ru-RU" sz="3200" dirty="0" err="1">
                <a:solidFill>
                  <a:srgbClr val="0070C0"/>
                </a:solidFill>
              </a:rPr>
              <a:t>magnetoencephalography</a:t>
            </a:r>
            <a:r>
              <a:rPr lang="ru-RU" sz="3200" dirty="0">
                <a:solidFill>
                  <a:srgbClr val="0070C0"/>
                </a:solidFill>
              </a:rPr>
              <a:t>, MEG) – метод регистрации сверхслабых магнитных полей головного мозга от единиц </a:t>
            </a:r>
            <a:r>
              <a:rPr lang="ru-RU" sz="3200" dirty="0" err="1">
                <a:solidFill>
                  <a:srgbClr val="0070C0"/>
                </a:solidFill>
              </a:rPr>
              <a:t>фемтотесла</a:t>
            </a:r>
            <a:r>
              <a:rPr lang="ru-RU" sz="3200" dirty="0">
                <a:solidFill>
                  <a:srgbClr val="0070C0"/>
                </a:solidFill>
              </a:rPr>
              <a:t> (1фТ = 10-15 Т) до 1 </a:t>
            </a:r>
            <a:r>
              <a:rPr lang="ru-RU" sz="3200" dirty="0" err="1">
                <a:solidFill>
                  <a:srgbClr val="0070C0"/>
                </a:solidFill>
              </a:rPr>
              <a:t>пикотесла</a:t>
            </a:r>
            <a:r>
              <a:rPr lang="ru-RU" sz="3200" dirty="0">
                <a:solidFill>
                  <a:srgbClr val="0070C0"/>
                </a:solidFill>
              </a:rPr>
              <a:t> (1пТ=10-12 Т). Регистрируемые магнитные поля имеют ту же природу, что и электрические потенциалы, и обусловлены токами ВПСП и ТПСП (возбуждающие и тормозящие постсинаптические потенциалы) в дендритах нейронов, но М. имеет преимущество перед электроэнцефалографией при локализации источников.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s://studfiles.net/html/7329/574/html_xHR013yDbO.TdUU/htmlconvd-gQ12gV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0" name="Picture 6" descr="https://avatars.mds.yandex.net/get-zen_doc/49107/pub_5b5824e68072d300a8c3b2b1_5b5824edea742f00a8b0a83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s://studfiles.net/html/7329/574/html_xHR013yDbO.TdUU/htmlconvd-gQ12gV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88" name="Picture 4" descr="https://cf.ppt-online.org/files/slide/s/SOLasJkFqvobN47z6dD09inIYxfmAWrRl3QECB/slide-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s://studfiles.net/html/7329/574/html_xHR013yDbO.TdUU/htmlconvd-gQ12gV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58" name="Picture 2" descr="https://multiurok.ru/img/259745/image_58cbd8dcc8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https://i.pipec.info/20120408/88767907859745_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Методы энцефалографии:</a:t>
            </a:r>
          </a:p>
          <a:p>
            <a:endParaRPr lang="ru-RU" dirty="0">
              <a:hlinkClick r:id="rId2" tooltip="Электроэнцефалография"/>
            </a:endParaRPr>
          </a:p>
          <a:p>
            <a:endParaRPr lang="ru-RU" dirty="0">
              <a:hlinkClick r:id="rId2" tooltip="Электроэнцефалография"/>
            </a:endParaRP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hlinkClick r:id="rId2" tooltip="Электроэнцефалография"/>
              </a:rPr>
              <a:t>   Электроэнцефалография</a:t>
            </a:r>
            <a:r>
              <a:rPr lang="ru-RU" sz="4400" dirty="0">
                <a:solidFill>
                  <a:srgbClr val="002060"/>
                </a:solidFill>
              </a:rPr>
              <a:t> (ЭЭГ)</a:t>
            </a:r>
          </a:p>
          <a:p>
            <a:pPr>
              <a:buFont typeface="Arial" pitchFamily="34" charset="0"/>
              <a:buChar char="•"/>
            </a:pPr>
            <a:r>
              <a:rPr lang="ru-RU" sz="4400" u="sng" dirty="0">
                <a:solidFill>
                  <a:srgbClr val="002060"/>
                </a:solidFill>
                <a:hlinkClick r:id="rId3"/>
              </a:rPr>
              <a:t>    </a:t>
            </a:r>
            <a:r>
              <a:rPr lang="ru-RU" sz="4400" u="sng" dirty="0" err="1">
                <a:solidFill>
                  <a:srgbClr val="002060"/>
                </a:solidFill>
                <a:hlinkClick r:id="rId3"/>
              </a:rPr>
              <a:t>Реоэнцефалография</a:t>
            </a:r>
            <a:r>
              <a:rPr lang="ru-RU" sz="4400" dirty="0">
                <a:solidFill>
                  <a:srgbClr val="002060"/>
                </a:solidFill>
              </a:rPr>
              <a:t> (РЭГ)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hlinkClick r:id="rId4" tooltip="Эхоэнцефалография"/>
              </a:rPr>
              <a:t>    </a:t>
            </a:r>
            <a:r>
              <a:rPr lang="ru-RU" sz="4400" dirty="0" err="1">
                <a:solidFill>
                  <a:srgbClr val="002060"/>
                </a:solidFill>
                <a:hlinkClick r:id="rId4" tooltip="Эхоэнцефалография"/>
              </a:rPr>
              <a:t>Эхоэнцефалография</a:t>
            </a:r>
            <a:r>
              <a:rPr lang="ru-RU" sz="4400" dirty="0">
                <a:solidFill>
                  <a:srgbClr val="002060"/>
                </a:solidFill>
              </a:rPr>
              <a:t> (</a:t>
            </a:r>
            <a:r>
              <a:rPr lang="ru-RU" sz="4400" dirty="0" err="1">
                <a:solidFill>
                  <a:srgbClr val="002060"/>
                </a:solidFill>
              </a:rPr>
              <a:t>ЭхоЭГ</a:t>
            </a:r>
            <a:r>
              <a:rPr lang="ru-RU" sz="4400" dirty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hlinkClick r:id="rId5" tooltip="Пневмоэнцефалография (страница отсутствует)"/>
              </a:rPr>
              <a:t>    </a:t>
            </a:r>
            <a:r>
              <a:rPr lang="ru-RU" sz="4400" dirty="0" err="1">
                <a:solidFill>
                  <a:srgbClr val="002060"/>
                </a:solidFill>
                <a:hlinkClick r:id="rId5" tooltip="Пневмоэнцефалография (страница отсутствует)"/>
              </a:rPr>
              <a:t>Пневмоэнцефалография</a:t>
            </a:r>
            <a:r>
              <a:rPr lang="ru-RU" sz="4400" dirty="0">
                <a:solidFill>
                  <a:srgbClr val="002060"/>
                </a:solidFill>
              </a:rPr>
              <a:t> (ПЭГ)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hlinkClick r:id="rId6" tooltip="Магнитоэнцефалография"/>
              </a:rPr>
              <a:t>    </a:t>
            </a:r>
            <a:r>
              <a:rPr lang="ru-RU" sz="4400" dirty="0" err="1">
                <a:solidFill>
                  <a:srgbClr val="002060"/>
                </a:solidFill>
                <a:hlinkClick r:id="rId6" tooltip="Магнитоэнцефалография"/>
              </a:rPr>
              <a:t>Магнитоэнцефалография</a:t>
            </a:r>
            <a:r>
              <a:rPr lang="ru-RU" sz="4400" dirty="0">
                <a:solidFill>
                  <a:srgbClr val="002060"/>
                </a:solidFill>
              </a:rPr>
              <a:t> (МЭГ)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1442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002060"/>
                </a:solidFill>
              </a:rPr>
              <a:t>Көңіл бөліп тыңдағандарыңызға рахмет</a:t>
            </a:r>
            <a:r>
              <a:rPr lang="ru-RU" sz="4800" b="1" i="1" dirty="0"/>
              <a:t> !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https://i.pipec.info/20120408/88767907859745_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Электроэнцефалография (ЭЭГ) </a:t>
            </a:r>
          </a:p>
          <a:p>
            <a:pPr algn="just"/>
            <a:r>
              <a:rPr lang="ru-RU" dirty="0"/>
              <a:t> </a:t>
            </a: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>Это высокоинформативный метод диагностики состояния нервной системы, основанный на регистрации биоэлектрических потенциалов коры головного мозга (ГМ) в процессе его жизнедеятельности.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assets.nhs.uk/prod/images/E5RF5X.2e16d0ba.fill-1840x1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nmed.ru/UserFiles/catalogue/2624850e0360a4cffff8ce9bd754a8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852220/v852220732/10b8d2/SM5CCvI8s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dcturner.ru/uploads/image/img_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67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Электроэнцефалограмма ишемического инсульта</a:t>
            </a:r>
          </a:p>
        </p:txBody>
      </p:sp>
      <p:pic>
        <p:nvPicPr>
          <p:cNvPr id="45058" name="Picture 2" descr="http://www.alpharitm.ru/wp-content/uploads/2018/08/ostraya-medlennaya-voln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5450"/>
            <a:ext cx="9144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6599</TotalTime>
  <Words>323</Words>
  <Application>Microsoft Office PowerPoint</Application>
  <PresentationFormat>Экран (4:3)</PresentationFormat>
  <Paragraphs>36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Электроэнцефалограмма ишемического инсульта</vt:lpstr>
      <vt:lpstr>Электроэнцефалограмма при эпилепсии</vt:lpstr>
      <vt:lpstr>Видеоэлектроэнцефалограмма при эпилепсии</vt:lpstr>
      <vt:lpstr>Презентация PowerPoint</vt:lpstr>
      <vt:lpstr>Презентация PowerPoint</vt:lpstr>
      <vt:lpstr>Видеоэлектроэнцефалограмма при гематоме </vt:lpstr>
      <vt:lpstr>Видеоэлектроэнцефалограмма при опухоли головного мозга</vt:lpstr>
      <vt:lpstr>Детский церебральный паралич.</vt:lpstr>
      <vt:lpstr>  Закрытая черепно-мозговая травма, ушиб головного мозга.   </vt:lpstr>
      <vt:lpstr>Презентация PowerPoint</vt:lpstr>
      <vt:lpstr>Презентация PowerPoint</vt:lpstr>
      <vt:lpstr>  Электроэнцефалография при гидроцефалии у детей  </vt:lpstr>
      <vt:lpstr>  Эхинококкоз головного мозга  </vt:lpstr>
      <vt:lpstr>  Электроэнцефалография при эхинококкозе головного мозга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</dc:creator>
  <cp:lastModifiedBy>Дарменов Оралбай</cp:lastModifiedBy>
  <cp:revision>223</cp:revision>
  <dcterms:created xsi:type="dcterms:W3CDTF">2018-09-03T13:21:24Z</dcterms:created>
  <dcterms:modified xsi:type="dcterms:W3CDTF">2025-01-09T05:11:22Z</dcterms:modified>
</cp:coreProperties>
</file>